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Lexend SemiBold"/>
      <p:regular r:id="rId16"/>
      <p:bold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  <p:embeddedFont>
      <p:font typeface="Lexend Medium"/>
      <p:regular r:id="rId24"/>
      <p:bold r:id="rId25"/>
    </p:embeddedFont>
    <p:embeddedFont>
      <p:font typeface="Lexen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C32EB1-1BBA-43F5-BDB4-1993FA775E61}">
  <a:tblStyle styleId="{54C32EB1-1BBA-43F5-BDB4-1993FA775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66D3A6E-FDFB-4E53-88B0-6833C71BB9E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MavenPro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LexendMedium-regular.fntdata"/><Relationship Id="rId23" Type="http://schemas.openxmlformats.org/officeDocument/2006/relationships/font" Target="fonts/Maven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exend-regular.fntdata"/><Relationship Id="rId25" Type="http://schemas.openxmlformats.org/officeDocument/2006/relationships/font" Target="fonts/LexendMedium-bold.fntdata"/><Relationship Id="rId27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exendSemiBold-bold.fntdata"/><Relationship Id="rId16" Type="http://schemas.openxmlformats.org/officeDocument/2006/relationships/font" Target="fonts/LexendSemiBold-regular.fntdata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Title Slide</a:t>
            </a:r>
            <a:endParaRPr b="1" sz="14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200"/>
              <a:buFont typeface="Avenir"/>
              <a:buChar char="●"/>
            </a:pPr>
            <a:r>
              <a:rPr lang="en-US" sz="12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Dark</a:t>
            </a:r>
            <a:endParaRPr sz="12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6d7b353e1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b6d7b353e1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b6d7b353e1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</a:pPr>
            <a:r>
              <a:rPr b="1" lang="en-US" sz="14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Product Screenshot Full MacBook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</a:pPr>
            <a:r>
              <a:rPr b="1" lang="en-US" sz="14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Please watch all videos above. </a:t>
            </a:r>
            <a:endParaRPr b="1" sz="14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a5be673d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ca5be673d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3895722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3895722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3895722e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d3895722e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3895722e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3895722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3895722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3895722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3895722e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d3895722e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9790426" y="4546120"/>
            <a:ext cx="2255173" cy="2310006"/>
            <a:chOff x="7343003" y="3409675"/>
            <a:chExt cx="1691422" cy="1732548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724502" y="0"/>
            <a:ext cx="5085303" cy="5118675"/>
            <a:chOff x="5043503" y="0"/>
            <a:chExt cx="3814072" cy="3839102"/>
          </a:xfrm>
        </p:grpSpPr>
        <p:sp>
          <p:nvSpPr>
            <p:cNvPr id="34" name="Google Shape;34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" name="Google Shape;36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7" name="Google Shape;37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42" name="Google Shape;42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" name="Google Shape;44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2"/>
          <p:cNvSpPr txBox="1"/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"/>
          <p:cNvSpPr txBox="1"/>
          <p:nvPr>
            <p:ph idx="1" type="subTitle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2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1"/>
          <p:cNvGrpSpPr/>
          <p:nvPr/>
        </p:nvGrpSpPr>
        <p:grpSpPr>
          <a:xfrm>
            <a:off x="69" y="5465463"/>
            <a:ext cx="12191743" cy="1392365"/>
            <a:chOff x="52" y="4099200"/>
            <a:chExt cx="9144036" cy="1044300"/>
          </a:xfrm>
        </p:grpSpPr>
        <p:grpSp>
          <p:nvGrpSpPr>
            <p:cNvPr id="147" name="Google Shape;147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8" name="Google Shape;148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" name="Google Shape;152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53" name="Google Shape;153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9" name="Google Shape;15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8" name="Google Shape;168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" name="Google Shape;173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4" name="Google Shape;174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83" name="Google Shape;183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" name="Google Shape;188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9" name="Google Shape;189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4" name="Google Shape;194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" name="Google Shape;202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03" name="Google Shape;203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8" name="Google Shape;208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13" name="Google Shape;213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9" name="Google Shape;219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8" name="Google Shape;228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33" name="Google Shape;233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9" name="Google Shape;239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" name="Google Shape;247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8" name="Google Shape;248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Google Shape;253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4" name="Google Shape;254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9" name="Google Shape;259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7" name="Google Shape;267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8" name="Google Shape;268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2" name="Google Shape;272;p11"/>
          <p:cNvSpPr txBox="1"/>
          <p:nvPr>
            <p:ph hasCustomPrompt="1" type="title"/>
          </p:nvPr>
        </p:nvSpPr>
        <p:spPr>
          <a:xfrm>
            <a:off x="1851500" y="1030300"/>
            <a:ext cx="8489100" cy="248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1"/>
          <p:cNvSpPr txBox="1"/>
          <p:nvPr>
            <p:ph idx="1" type="body"/>
          </p:nvPr>
        </p:nvSpPr>
        <p:spPr>
          <a:xfrm>
            <a:off x="1851500" y="3616400"/>
            <a:ext cx="8489100" cy="14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4" name="Google Shape;274;p11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s – Dark">
  <p:cSld name="Title Slides – Dark">
    <p:bg>
      <p:bgPr>
        <a:solidFill>
          <a:srgbClr val="19273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Aligned - Orange">
  <p:cSld name="Left Aligned - Orange">
    <p:bg>
      <p:bgPr>
        <a:solidFill>
          <a:srgbClr val="FCEAD7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2225" y="0"/>
            <a:ext cx="3429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/>
          <p:cNvSpPr/>
          <p:nvPr/>
        </p:nvSpPr>
        <p:spPr>
          <a:xfrm>
            <a:off x="0" y="0"/>
            <a:ext cx="1782900" cy="68682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– Center Aligned Header Light">
  <p:cSld name="Blank Slide – Center Aligned Header Light"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/>
          <p:nvPr>
            <p:ph type="title"/>
          </p:nvPr>
        </p:nvSpPr>
        <p:spPr>
          <a:xfrm>
            <a:off x="2753392" y="284481"/>
            <a:ext cx="66852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"/>
          <p:cNvGrpSpPr/>
          <p:nvPr/>
        </p:nvGrpSpPr>
        <p:grpSpPr>
          <a:xfrm>
            <a:off x="195687" y="4541"/>
            <a:ext cx="1644245" cy="1846001"/>
            <a:chOff x="146769" y="3406"/>
            <a:chExt cx="1233215" cy="1384535"/>
          </a:xfrm>
        </p:grpSpPr>
        <p:grpSp>
          <p:nvGrpSpPr>
            <p:cNvPr id="55" name="Google Shape;55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6" name="Google Shape;56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3" name="Google Shape;63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7" name="Google Shape;67;p3"/>
          <p:cNvGrpSpPr/>
          <p:nvPr/>
        </p:nvGrpSpPr>
        <p:grpSpPr>
          <a:xfrm>
            <a:off x="9033219" y="3871914"/>
            <a:ext cx="2914791" cy="2985925"/>
            <a:chOff x="6775084" y="2904008"/>
            <a:chExt cx="2186148" cy="2239500"/>
          </a:xfrm>
        </p:grpSpPr>
        <p:grpSp>
          <p:nvGrpSpPr>
            <p:cNvPr id="68" name="Google Shape;68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9" name="Google Shape;69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1" name="Google Shape;81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6" name="Google Shape;86;p3"/>
          <p:cNvSpPr txBox="1"/>
          <p:nvPr>
            <p:ph type="title"/>
          </p:nvPr>
        </p:nvSpPr>
        <p:spPr>
          <a:xfrm>
            <a:off x="1098667" y="2151767"/>
            <a:ext cx="7810500" cy="249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3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4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0" name="Google Shape;90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4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" name="Google Shape;93;p4"/>
          <p:cNvSpPr txBox="1"/>
          <p:nvPr>
            <p:ph idx="1" type="body"/>
          </p:nvPr>
        </p:nvSpPr>
        <p:spPr>
          <a:xfrm>
            <a:off x="1738400" y="2653400"/>
            <a:ext cx="93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4" name="Google Shape;94;p4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5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7" name="Google Shape;97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5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1" name="Google Shape;101;p5"/>
          <p:cNvSpPr txBox="1"/>
          <p:nvPr>
            <p:ph idx="2" type="body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2" name="Google Shape;102;p5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6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5" name="Google Shape;105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6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8" name="Google Shape;108;p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1" name="Google Shape;111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7"/>
          <p:cNvSpPr txBox="1"/>
          <p:nvPr>
            <p:ph type="title"/>
          </p:nvPr>
        </p:nvSpPr>
        <p:spPr>
          <a:xfrm>
            <a:off x="1738400" y="798100"/>
            <a:ext cx="4416000" cy="212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4" name="Google Shape;114;p7"/>
          <p:cNvSpPr txBox="1"/>
          <p:nvPr>
            <p:ph idx="1" type="body"/>
          </p:nvPr>
        </p:nvSpPr>
        <p:spPr>
          <a:xfrm>
            <a:off x="1738400" y="3079567"/>
            <a:ext cx="4416000" cy="296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5" name="Google Shape;115;p7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8"/>
          <p:cNvGrpSpPr/>
          <p:nvPr/>
        </p:nvGrpSpPr>
        <p:grpSpPr>
          <a:xfrm>
            <a:off x="9155392" y="1742"/>
            <a:ext cx="3023192" cy="3468833"/>
            <a:chOff x="6790514" y="1306"/>
            <a:chExt cx="2267451" cy="2601690"/>
          </a:xfrm>
        </p:grpSpPr>
        <p:grpSp>
          <p:nvGrpSpPr>
            <p:cNvPr id="118" name="Google Shape;118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9" name="Google Shape;119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23" name="Google Shape;123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7" name="Google Shape;127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9" name="Google Shape;129;p8"/>
          <p:cNvSpPr txBox="1"/>
          <p:nvPr>
            <p:ph type="title"/>
          </p:nvPr>
        </p:nvSpPr>
        <p:spPr>
          <a:xfrm>
            <a:off x="1098667" y="1018133"/>
            <a:ext cx="7810500" cy="476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8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33" name="Google Shape;133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9"/>
          <p:cNvSpPr txBox="1"/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6" name="Google Shape;136;p9"/>
          <p:cNvSpPr txBox="1"/>
          <p:nvPr>
            <p:ph idx="1" type="subTitle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9"/>
          <p:cNvSpPr txBox="1"/>
          <p:nvPr>
            <p:ph idx="2" type="body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38" name="Google Shape;138;p9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0"/>
          <p:cNvGrpSpPr/>
          <p:nvPr/>
        </p:nvGrpSpPr>
        <p:grpSpPr>
          <a:xfrm>
            <a:off x="951176" y="5129497"/>
            <a:ext cx="1100560" cy="1100560"/>
            <a:chOff x="348199" y="179450"/>
            <a:chExt cx="1116300" cy="1116300"/>
          </a:xfrm>
        </p:grpSpPr>
        <p:sp>
          <p:nvSpPr>
            <p:cNvPr id="141" name="Google Shape;141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1738400" y="5518633"/>
            <a:ext cx="7790700" cy="71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44" name="Google Shape;144;p1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forms.gle/qGjqEkeWRnfjmXay5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academy.hubspot.com/courses/growth-driven-design?utm_source=offers&amp;utm_medium=offers&amp;utm_campaign=seondary-conversion_wireframe-template_template" TargetMode="External"/><Relationship Id="rId5" Type="http://schemas.openxmlformats.org/officeDocument/2006/relationships/hyperlink" Target="https://meetings-eu1.hubspot.com/ratul-rahman/lets-connect" TargetMode="External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/>
          <p:nvPr>
            <p:ph idx="4294967295" type="title"/>
          </p:nvPr>
        </p:nvSpPr>
        <p:spPr>
          <a:xfrm>
            <a:off x="812000" y="2374075"/>
            <a:ext cx="5515800" cy="301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3225"/>
              <a:buFont typeface="Avenir"/>
              <a:buNone/>
            </a:pPr>
            <a:r>
              <a:rPr lang="en-US" sz="6200">
                <a:solidFill>
                  <a:srgbClr val="33475B"/>
                </a:solidFill>
                <a:latin typeface="Lexend Medium"/>
                <a:ea typeface="Lexend Medium"/>
                <a:cs typeface="Lexend Medium"/>
                <a:sym typeface="Lexend Medium"/>
              </a:rPr>
              <a:t>Customer </a:t>
            </a:r>
            <a:br>
              <a:rPr lang="en-US" sz="6200">
                <a:solidFill>
                  <a:srgbClr val="33475B"/>
                </a:solidFill>
                <a:latin typeface="Lexend Medium"/>
                <a:ea typeface="Lexend Medium"/>
                <a:cs typeface="Lexend Medium"/>
                <a:sym typeface="Lexend Medium"/>
              </a:rPr>
            </a:br>
            <a:r>
              <a:rPr lang="en-US" sz="6200">
                <a:solidFill>
                  <a:srgbClr val="33475B"/>
                </a:solidFill>
                <a:latin typeface="Lexend Medium"/>
                <a:ea typeface="Lexend Medium"/>
                <a:cs typeface="Lexend Medium"/>
                <a:sym typeface="Lexend Medium"/>
              </a:rPr>
              <a:t>Journey Map Template</a:t>
            </a:r>
            <a:endParaRPr sz="6200">
              <a:solidFill>
                <a:srgbClr val="33475B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288" name="Google Shape;2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75" y="494900"/>
            <a:ext cx="3478150" cy="16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500" y="737650"/>
            <a:ext cx="5382701" cy="538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5"/>
          <p:cNvPicPr preferRelativeResize="0"/>
          <p:nvPr/>
        </p:nvPicPr>
        <p:blipFill rotWithShape="1">
          <a:blip r:embed="rId3">
            <a:alphaModFix/>
          </a:blip>
          <a:srcRect b="19210" l="0" r="0" t="18196"/>
          <a:stretch/>
        </p:blipFill>
        <p:spPr>
          <a:xfrm>
            <a:off x="152400" y="152400"/>
            <a:ext cx="24574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5"/>
          <p:cNvSpPr/>
          <p:nvPr/>
        </p:nvSpPr>
        <p:spPr>
          <a:xfrm>
            <a:off x="4087650" y="4959975"/>
            <a:ext cx="4016700" cy="479400"/>
          </a:xfrm>
          <a:prstGeom prst="roundRect">
            <a:avLst>
              <a:gd fmla="val 16667" name="adj"/>
            </a:avLst>
          </a:prstGeom>
          <a:solidFill>
            <a:srgbClr val="D4913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27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52" name="Google Shape;352;p2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{E66D3A6E-FDFB-4E53-88B0-6833C71BB9EE}</a:tableStyleId>
              </a:tblPr>
              <a:tblGrid>
                <a:gridCol w="12192000"/>
              </a:tblGrid>
              <a:tr h="6858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92733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34485A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If you have a minute, we’d appreciate you taking our </a:t>
                      </a:r>
                      <a:endParaRPr sz="21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four-question survey to help us make better content like this in the future. </a:t>
                      </a:r>
                      <a:endParaRPr sz="21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3475B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3475B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192733"/>
                          </a:solidFill>
                          <a:uFill>
                            <a:noFill/>
                          </a:uFill>
                          <a:latin typeface="Lexend"/>
                          <a:ea typeface="Lexend"/>
                          <a:cs typeface="Lexend"/>
                          <a:sym typeface="Lexend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Give us your feedback.</a:t>
                      </a:r>
                      <a:endParaRPr b="1" sz="2600">
                        <a:solidFill>
                          <a:srgbClr val="192733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00A4BD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A"/>
                    </a:solidFill>
                  </a:tcPr>
                </a:tc>
              </a:tr>
            </a:tbl>
          </a:graphicData>
        </a:graphic>
      </p:graphicFrame>
      <p:pic>
        <p:nvPicPr>
          <p:cNvPr id="353" name="Google Shape;353;p25"/>
          <p:cNvPicPr preferRelativeResize="0"/>
          <p:nvPr/>
        </p:nvPicPr>
        <p:blipFill rotWithShape="1">
          <a:blip r:embed="rId5">
            <a:alphaModFix/>
          </a:blip>
          <a:srcRect b="0" l="0" r="49261" t="49233"/>
          <a:stretch/>
        </p:blipFill>
        <p:spPr>
          <a:xfrm rot="10800000">
            <a:off x="-2" y="4936075"/>
            <a:ext cx="1919876" cy="19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5"/>
          <p:cNvPicPr preferRelativeResize="0"/>
          <p:nvPr/>
        </p:nvPicPr>
        <p:blipFill rotWithShape="1">
          <a:blip r:embed="rId6">
            <a:alphaModFix/>
          </a:blip>
          <a:srcRect b="0" l="0" r="49261" t="49233"/>
          <a:stretch/>
        </p:blipFill>
        <p:spPr>
          <a:xfrm>
            <a:off x="9911950" y="0"/>
            <a:ext cx="2280051" cy="228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39500" y="64650"/>
            <a:ext cx="3313000" cy="33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/>
          <p:nvPr/>
        </p:nvSpPr>
        <p:spPr>
          <a:xfrm>
            <a:off x="479675" y="1412202"/>
            <a:ext cx="3984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Lexend Medium"/>
                <a:ea typeface="Lexend Medium"/>
                <a:cs typeface="Lexend Medium"/>
                <a:sym typeface="Lexend Medium"/>
              </a:rPr>
              <a:t>Featured Resource: Creating a Customer Journey Map</a:t>
            </a:r>
            <a:endParaRPr sz="2800">
              <a:solidFill>
                <a:srgbClr val="FFFFFF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cxnSp>
        <p:nvCxnSpPr>
          <p:cNvPr id="295" name="Google Shape;295;p17"/>
          <p:cNvCxnSpPr/>
          <p:nvPr/>
        </p:nvCxnSpPr>
        <p:spPr>
          <a:xfrm>
            <a:off x="623729" y="3042241"/>
            <a:ext cx="891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17"/>
          <p:cNvSpPr txBox="1"/>
          <p:nvPr/>
        </p:nvSpPr>
        <p:spPr>
          <a:xfrm>
            <a:off x="479675" y="3154025"/>
            <a:ext cx="41145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Want to learn more? Hubxpert offers a free consultation on creating customer journey maps.</a:t>
            </a:r>
            <a:endParaRPr sz="18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0123" y="845846"/>
            <a:ext cx="6418604" cy="3848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/>
          <p:nvPr/>
        </p:nvSpPr>
        <p:spPr>
          <a:xfrm>
            <a:off x="6108262" y="1154099"/>
            <a:ext cx="4889200" cy="306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>
            <a:hlinkClick r:id="rId4"/>
          </p:cNvPr>
          <p:cNvSpPr/>
          <p:nvPr/>
        </p:nvSpPr>
        <p:spPr>
          <a:xfrm>
            <a:off x="6992593" y="4968331"/>
            <a:ext cx="3223500" cy="654600"/>
          </a:xfrm>
          <a:prstGeom prst="roundRect">
            <a:avLst>
              <a:gd fmla="val 4563" name="adj"/>
            </a:avLst>
          </a:prstGeom>
          <a:solidFill>
            <a:srgbClr val="0C3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A6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7209925" y="5069700"/>
            <a:ext cx="2834400" cy="4947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rPr lang="en-US" sz="1800">
                <a:solidFill>
                  <a:srgbClr val="FFFFFF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 Consultation</a:t>
            </a:r>
            <a:endParaRPr sz="1800">
              <a:solidFill>
                <a:srgbClr val="FFFFFF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301" name="Google Shape;3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6512" y="1444663"/>
            <a:ext cx="4805826" cy="248327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2" name="Google Shape;302;p17"/>
          <p:cNvSpPr/>
          <p:nvPr/>
        </p:nvSpPr>
        <p:spPr>
          <a:xfrm>
            <a:off x="10997450" y="5953450"/>
            <a:ext cx="1007400" cy="65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2415325" y="1993125"/>
            <a:ext cx="657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}</a:t>
            </a:r>
            <a:endParaRPr sz="1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/>
        </p:nvSpPr>
        <p:spPr>
          <a:xfrm>
            <a:off x="1889412" y="2757661"/>
            <a:ext cx="8413200" cy="3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Included in this resource are seven different </a:t>
            </a:r>
            <a:r>
              <a:rPr b="1"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customer journey maps, including: </a:t>
            </a:r>
            <a:endParaRPr b="1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Buyer's Journey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Current State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Lead Nurturing Mapping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Future State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A Day in the Customer's Life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Customer Churn Mapping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Customer Support Blueprint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[Prompts in Brackets]: </a:t>
            </a:r>
            <a:r>
              <a:rPr lang="en-US" sz="1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These are intended for you to erase and fill in with information for your specific project, such as project name or a due date. 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Remember, you can add/edit/delete any wording or sections you see fit for your projects.</a:t>
            </a:r>
            <a:endParaRPr sz="1400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2400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3434115" y="1887818"/>
            <a:ext cx="5323900" cy="625200"/>
          </a:xfrm>
          <a:prstGeom prst="roundRect">
            <a:avLst>
              <a:gd fmla="val 456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 txBox="1"/>
          <p:nvPr>
            <p:ph type="title"/>
          </p:nvPr>
        </p:nvSpPr>
        <p:spPr>
          <a:xfrm>
            <a:off x="2753392" y="284481"/>
            <a:ext cx="66852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n-US" sz="260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How to Use This Template:</a:t>
            </a:r>
            <a:endParaRPr sz="26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963494" y="1017202"/>
            <a:ext cx="10457793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4400"/>
              <a:buFont typeface="Avenir"/>
              <a:buNone/>
            </a:pPr>
            <a:r>
              <a:rPr lang="en-US" sz="4200">
                <a:solidFill>
                  <a:srgbClr val="34485A"/>
                </a:solidFill>
                <a:latin typeface="Lexend Medium"/>
                <a:ea typeface="Lexend Medium"/>
                <a:cs typeface="Lexend Medium"/>
                <a:sym typeface="Lexend Medium"/>
              </a:rPr>
              <a:t>Thanks for downloading this resource.</a:t>
            </a:r>
            <a:endParaRPr sz="4200">
              <a:solidFill>
                <a:srgbClr val="34485A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10887950" y="5532350"/>
            <a:ext cx="1201800" cy="123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2733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idx="4294967295" type="ctrTitle"/>
          </p:nvPr>
        </p:nvSpPr>
        <p:spPr>
          <a:xfrm>
            <a:off x="2157600" y="3354150"/>
            <a:ext cx="7876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7692"/>
              <a:buFont typeface="Avenir"/>
              <a:buNone/>
            </a:pPr>
            <a:r>
              <a:rPr lang="en-US" sz="2600">
                <a:solidFill>
                  <a:srgbClr val="FFFFFF"/>
                </a:solidFill>
                <a:latin typeface="Lexend Medium"/>
                <a:ea typeface="Lexend Medium"/>
                <a:cs typeface="Lexend Medium"/>
                <a:sym typeface="Lexend Medium"/>
              </a:rPr>
              <a:t>5</a:t>
            </a:r>
            <a:r>
              <a:rPr lang="en-US" sz="260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 Free Customer Journey Map Templates</a:t>
            </a:r>
            <a:endParaRPr sz="26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318" name="Google Shape;318;p19"/>
          <p:cNvSpPr txBox="1"/>
          <p:nvPr/>
        </p:nvSpPr>
        <p:spPr>
          <a:xfrm>
            <a:off x="867150" y="863250"/>
            <a:ext cx="10457700" cy="2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4400"/>
              <a:buFont typeface="Avenir"/>
              <a:buNone/>
            </a:pPr>
            <a:r>
              <a:rPr lang="en-US" sz="810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Customer</a:t>
            </a:r>
            <a:endParaRPr sz="81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4400"/>
              <a:buFont typeface="Avenir"/>
              <a:buNone/>
            </a:pPr>
            <a:r>
              <a:rPr lang="en-US" sz="810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Journey Map</a:t>
            </a:r>
            <a:endParaRPr sz="81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 b="10402" l="0" r="0" t="0"/>
          <a:stretch/>
        </p:blipFill>
        <p:spPr>
          <a:xfrm>
            <a:off x="3869088" y="2954925"/>
            <a:ext cx="4453826" cy="399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p2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{54C32EB1-1BBA-43F5-BDB4-1993FA775E61}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87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Buyer’s Journey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27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Awareness Stage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27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Consideration Stage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27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Decision Stage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2733"/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 or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customer’s action?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or where is the buyer researching?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will we move the buyer along his or her journey with us in mind?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2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{54C32EB1-1BBA-43F5-BDB4-1993FA775E61}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1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Current State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8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1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2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3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4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5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 or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customer’s action?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customer’s touchpoint with </a:t>
                      </a:r>
                      <a:b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the business?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do we want </a:t>
                      </a:r>
                      <a:b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to change about </a:t>
                      </a:r>
                      <a:b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this step?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  <a:tr h="119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and/or why </a:t>
                      </a:r>
                      <a:b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will we make this change?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Google Shape;334;p2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{54C32EB1-1BBA-43F5-BDB4-1993FA775E61}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9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Lead Nurturing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Stranger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Subscriber / Lead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MQL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Opportunity / Demo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Deal Closed to Go-Live/Handoff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lead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thinking, feeling, or doing?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Who from our company is the lead hearing from or talking to?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content from our company is the lead interacting with?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can we do to expedite this process?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  <a:tr h="120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can we do to make the lead more comfortable in decision making?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2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{54C32EB1-1BBA-43F5-BDB4-1993FA775E61}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1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A Day in the Life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6D2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Early Morning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Late Morning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Afternoon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Evening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Nighttime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 or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are the customer’s actions or main priorities?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are the customer’s biggest pain points at this time?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does the customer interact with our product at this time?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  <a:tr h="119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can our product be better utilized at this time?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" name="Google Shape;344;p2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{54C32EB1-1BBA-43F5-BDB4-1993FA775E61}</a:tableStyleId>
              </a:tblPr>
              <a:tblGrid>
                <a:gridCol w="2032000"/>
                <a:gridCol w="2032000"/>
                <a:gridCol w="2032000"/>
                <a:gridCol w="2087200"/>
                <a:gridCol w="1976800"/>
                <a:gridCol w="2032000"/>
              </a:tblGrid>
              <a:tr h="9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Service &amp; Support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Normal Use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Notices Issue or Has Complaint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Asks for Help / Contacts Support 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Speaks with Support or Rep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Resolves Conflict / Issue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Why is the customer feeling this way?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do we communicate with the customer?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action do we take in the background?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bxpert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